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56" r:id="rId1"/>
  </p:sldMasterIdLst>
  <p:notesMasterIdLst>
    <p:notesMasterId r:id="rId20"/>
  </p:notesMasterIdLst>
  <p:handoutMasterIdLst>
    <p:handoutMasterId r:id="rId21"/>
  </p:handoutMasterIdLst>
  <p:sldIdLst>
    <p:sldId id="256" r:id="rId2"/>
    <p:sldId id="266" r:id="rId3"/>
    <p:sldId id="257" r:id="rId4"/>
    <p:sldId id="265" r:id="rId5"/>
    <p:sldId id="269" r:id="rId6"/>
    <p:sldId id="270" r:id="rId7"/>
    <p:sldId id="268" r:id="rId8"/>
    <p:sldId id="259" r:id="rId9"/>
    <p:sldId id="258" r:id="rId10"/>
    <p:sldId id="267" r:id="rId11"/>
    <p:sldId id="260" r:id="rId12"/>
    <p:sldId id="272" r:id="rId13"/>
    <p:sldId id="271" r:id="rId14"/>
    <p:sldId id="261" r:id="rId15"/>
    <p:sldId id="262" r:id="rId16"/>
    <p:sldId id="263" r:id="rId17"/>
    <p:sldId id="264" r:id="rId18"/>
    <p:sldId id="273"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ext>
    <p:ext uri="{2D200454-40CA-4A62-9FC3-DE9A4176ACB9}">
      <p15:notes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4" autoAdjust="0"/>
    <p:restoredTop sz="94660"/>
  </p:normalViewPr>
  <p:slideViewPr>
    <p:cSldViewPr snapToGrid="0">
      <p:cViewPr>
        <p:scale>
          <a:sx n="53" d="100"/>
          <a:sy n="53" d="100"/>
        </p:scale>
        <p:origin x="-1254" y="-456"/>
      </p:cViewPr>
      <p:guideLst>
        <p:guide orient="horz" pos="2160"/>
        <p:guide pos="3840"/>
      </p:guideLst>
    </p:cSldViewPr>
  </p:slideViewPr>
  <p:notesTextViewPr>
    <p:cViewPr>
      <p:scale>
        <a:sx n="1" d="1"/>
        <a:sy n="1" d="1"/>
      </p:scale>
      <p:origin x="0" y="0"/>
    </p:cViewPr>
  </p:notesTextViewPr>
  <p:notesViewPr>
    <p:cSldViewPr snapToGrid="0">
      <p:cViewPr varScale="1">
        <p:scale>
          <a:sx n="55" d="100"/>
          <a:sy n="55" d="100"/>
        </p:scale>
        <p:origin x="-2598" y="-10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 xmlns:a16="http://schemas.microsoft.com/office/drawing/2014/main" id="{225C4C60-1EF3-4FD4-87FC-FFD0C8C0B51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 xmlns:a16="http://schemas.microsoft.com/office/drawing/2014/main" id="{4423CBE6-0CF8-47D0-9A42-DE375B50233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0B62A4F-2A47-4D74-9C2B-404E0C6A6728}" type="datetimeFigureOut">
              <a:rPr lang="en-US" smtClean="0"/>
              <a:pPr/>
              <a:t>12/13/2019</a:t>
            </a:fld>
            <a:endParaRPr lang="en-US"/>
          </a:p>
        </p:txBody>
      </p:sp>
      <p:sp>
        <p:nvSpPr>
          <p:cNvPr id="4" name="Footer Placeholder 3">
            <a:extLst>
              <a:ext uri="{FF2B5EF4-FFF2-40B4-BE49-F238E27FC236}">
                <a16:creationId xmlns="" xmlns:a16="http://schemas.microsoft.com/office/drawing/2014/main" id="{C7A018A9-4D12-4C87-A2BE-6CD45409203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 xmlns:a16="http://schemas.microsoft.com/office/drawing/2014/main" id="{2F746E41-4CA7-4967-8296-3D208982C37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2887A16-69B5-4A7F-9C9D-DFB3E023B19E}" type="slidenum">
              <a:rPr lang="en-US" smtClean="0"/>
              <a:pPr/>
              <a:t>‹#›</a:t>
            </a:fld>
            <a:endParaRPr lang="en-US"/>
          </a:p>
        </p:txBody>
      </p:sp>
    </p:spTree>
    <p:extLst>
      <p:ext uri="{BB962C8B-B14F-4D97-AF65-F5344CB8AC3E}">
        <p14:creationId xmlns:p14="http://schemas.microsoft.com/office/powerpoint/2010/main" val="17853229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27EFA79-94F4-4F83-9074-800ADCDB8B57}" type="datetimeFigureOut">
              <a:rPr lang="en-US" smtClean="0"/>
              <a:pPr/>
              <a:t>12/13/2019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391815-308D-49B9-AEAC-D8DD96443303}" type="slidenum">
              <a:rPr lang="en-US" smtClean="0"/>
              <a:pPr/>
              <a:t>‹#›</a:t>
            </a:fld>
            <a:endParaRPr lang="en-US"/>
          </a:p>
        </p:txBody>
      </p:sp>
    </p:spTree>
    <p:extLst>
      <p:ext uri="{BB962C8B-B14F-4D97-AF65-F5344CB8AC3E}">
        <p14:creationId xmlns:p14="http://schemas.microsoft.com/office/powerpoint/2010/main" val="4113614107"/>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371601"/>
            <a:ext cx="10464800" cy="1927225"/>
          </a:xfrm>
        </p:spPr>
        <p:txBody>
          <a:bodyPr anchor="b">
            <a:noAutofit/>
          </a:bodyPr>
          <a:lstStyle>
            <a:lvl1pPr>
              <a:defRPr sz="5400" cap="all" baseline="0"/>
            </a:lvl1pPr>
          </a:lstStyle>
          <a:p>
            <a:r>
              <a:rPr lang="en-US" smtClean="0"/>
              <a:t>Click to edit Master title style</a:t>
            </a:r>
            <a:endParaRPr lang="en-US" dirty="0"/>
          </a:p>
        </p:txBody>
      </p:sp>
      <p:sp>
        <p:nvSpPr>
          <p:cNvPr id="3" name="Subtitle 2"/>
          <p:cNvSpPr>
            <a:spLocks noGrp="1"/>
          </p:cNvSpPr>
          <p:nvPr>
            <p:ph type="subTitle" idx="1"/>
          </p:nvPr>
        </p:nvSpPr>
        <p:spPr>
          <a:xfrm>
            <a:off x="914400" y="3505200"/>
            <a:ext cx="8534400" cy="1752600"/>
          </a:xfrm>
        </p:spPr>
        <p:txBody>
          <a:bodyPr/>
          <a:lstStyle>
            <a:lvl1pPr marL="0" indent="0" algn="l">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20D1E156-D42A-4ADE-A673-51A80034F297}" type="datetime1">
              <a:rPr lang="en-US" smtClean="0"/>
              <a:pPr/>
              <a:t>12/13/2019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cxnSp>
        <p:nvCxnSpPr>
          <p:cNvPr id="8" name="Straight Connector 7"/>
          <p:cNvCxnSpPr/>
          <p:nvPr/>
        </p:nvCxnSpPr>
        <p:spPr>
          <a:xfrm>
            <a:off x="914400" y="3398520"/>
            <a:ext cx="104648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12D96CD-BEB1-426C-9EC5-1E22E1E5BDEF}" type="datetime1">
              <a:rPr lang="en-US" smtClean="0"/>
              <a:pPr/>
              <a:t>12/13/2019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609600"/>
            <a:ext cx="2743200" cy="5867400"/>
          </a:xfrm>
        </p:spPr>
        <p:txBody>
          <a:bodyPr vert="eaVert" anchor="b"/>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09600" y="609600"/>
            <a:ext cx="8026400" cy="5867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1BCBE90-35D6-406F-A7A7-ED27BBF57379}" type="datetime1">
              <a:rPr lang="en-US" smtClean="0"/>
              <a:pPr/>
              <a:t>12/13/2019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A9BD9E9-5EA4-4A2A-B2C5-681A82CF0593}" type="datetime1">
              <a:rPr lang="en-US" smtClean="0"/>
              <a:pPr/>
              <a:t>12/13/2019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963084" y="2362201"/>
            <a:ext cx="10363200" cy="2200275"/>
          </a:xfrm>
        </p:spPr>
        <p:txBody>
          <a:bodyPr anchor="b">
            <a:normAutofit/>
          </a:bodyPr>
          <a:lstStyle>
            <a:lvl1pPr algn="l">
              <a:defRPr sz="48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963084" y="4626865"/>
            <a:ext cx="10363200" cy="1500187"/>
          </a:xfrm>
        </p:spPr>
        <p:txBody>
          <a:bodyPr anchor="t">
            <a:normAutofit/>
          </a:bodyPr>
          <a:lstStyle>
            <a:lvl1pPr marL="0" indent="0">
              <a:buNone/>
              <a:defRPr sz="24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14447C9-74F0-431B-AC79-99109FF38A49}" type="datetime1">
              <a:rPr lang="en-US" smtClean="0"/>
              <a:pPr/>
              <a:t>12/13/2019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cxnSp>
        <p:nvCxnSpPr>
          <p:cNvPr id="7" name="Straight Connector 6"/>
          <p:cNvCxnSpPr/>
          <p:nvPr/>
        </p:nvCxnSpPr>
        <p:spPr>
          <a:xfrm>
            <a:off x="975360" y="4599432"/>
            <a:ext cx="104648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73352"/>
            <a:ext cx="53848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97600" y="1673352"/>
            <a:ext cx="53848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928EA129-4B05-4CB6-BF54-CC9BAEAF7763}" type="datetime1">
              <a:rPr lang="en-US" smtClean="0"/>
              <a:pPr/>
              <a:t>12/13/2019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609600" y="1676400"/>
            <a:ext cx="524256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0" y="2438400"/>
            <a:ext cx="524256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339840" y="1676400"/>
            <a:ext cx="524256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339840" y="2438400"/>
            <a:ext cx="524256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EBD5F4E9-4FF0-4A41-B59B-B3C77178F1D4}" type="datetime1">
              <a:rPr lang="en-US" smtClean="0"/>
              <a:pPr/>
              <a:t>12/13/2019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pPr/>
              <a:t>‹#›</a:t>
            </a:fld>
            <a:endParaRPr lang="en-US" dirty="0"/>
          </a:p>
        </p:txBody>
      </p:sp>
      <p:cxnSp>
        <p:nvCxnSpPr>
          <p:cNvPr id="11" name="Straight Connector 10"/>
          <p:cNvCxnSpPr/>
          <p:nvPr/>
        </p:nvCxnSpPr>
        <p:spPr>
          <a:xfrm rot="5400000">
            <a:off x="3741949" y="4045691"/>
            <a:ext cx="4709160" cy="1059"/>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B81751D-D9A9-42CB-96CB-D852143C3E1D}" type="datetime1">
              <a:rPr lang="en-US" smtClean="0"/>
              <a:pPr/>
              <a:t>12/13/2019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E38B091-B052-476A-9A01-E714381DD6A0}" type="datetime1">
              <a:rPr lang="en-US" smtClean="0"/>
              <a:pPr/>
              <a:t>12/13/2019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792080"/>
            <a:ext cx="2852928" cy="1261872"/>
          </a:xfrm>
        </p:spPr>
        <p:txBody>
          <a:bodyPr anchor="b">
            <a:noAutofit/>
          </a:bodyPr>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3962400" y="792080"/>
            <a:ext cx="7620000" cy="55778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09601" y="2130553"/>
            <a:ext cx="2852928" cy="424361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D9BA0DD-DD03-4EAA-BD7E-1C4F8F5EEC84}" type="datetime1">
              <a:rPr lang="en-US" smtClean="0"/>
              <a:pPr/>
              <a:t>12/13/2019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cxnSp>
        <p:nvCxnSpPr>
          <p:cNvPr id="9" name="Straight Connector 8"/>
          <p:cNvCxnSpPr/>
          <p:nvPr/>
        </p:nvCxnSpPr>
        <p:spPr>
          <a:xfrm rot="5400000">
            <a:off x="912152" y="3579942"/>
            <a:ext cx="5577840" cy="2117"/>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792480"/>
            <a:ext cx="2856907" cy="1264920"/>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p:cNvSpPr>
          <p:nvPr>
            <p:ph type="pic" idx="1"/>
          </p:nvPr>
        </p:nvSpPr>
        <p:spPr>
          <a:xfrm>
            <a:off x="3811480" y="838201"/>
            <a:ext cx="7872520" cy="5500456"/>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09600" y="2133600"/>
            <a:ext cx="2852928" cy="424281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B8EB681-E53D-4D2F-8C26-907E76CAE5DA}" type="datetime1">
              <a:rPr lang="en-US" smtClean="0"/>
              <a:pPr/>
              <a:t>12/13/2019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a:xfrm>
            <a:off x="0" y="220786"/>
            <a:ext cx="12192000" cy="2286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609600" y="533400"/>
            <a:ext cx="10972800" cy="99060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09600" y="1600200"/>
            <a:ext cx="10972800" cy="4876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Rectangle 6"/>
          <p:cNvSpPr/>
          <p:nvPr/>
        </p:nvSpPr>
        <p:spPr>
          <a:xfrm>
            <a:off x="0" y="0"/>
            <a:ext cx="12192000" cy="365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2"/>
          </p:nvPr>
        </p:nvSpPr>
        <p:spPr>
          <a:xfrm>
            <a:off x="609600" y="18288"/>
            <a:ext cx="3860800" cy="329184"/>
          </a:xfrm>
          <a:prstGeom prst="rect">
            <a:avLst/>
          </a:prstGeom>
        </p:spPr>
        <p:txBody>
          <a:bodyPr vert="horz" lIns="91440" tIns="45720" rIns="91440" bIns="45720" rtlCol="0" anchor="ctr"/>
          <a:lstStyle>
            <a:lvl1pPr algn="l">
              <a:defRPr sz="1200">
                <a:solidFill>
                  <a:srgbClr val="FFFFFF"/>
                </a:solidFill>
              </a:defRPr>
            </a:lvl1pPr>
          </a:lstStyle>
          <a:p>
            <a:fld id="{E9A0F167-ED44-4106-A92C-2C523A34F8CD}" type="datetime1">
              <a:rPr lang="en-US" smtClean="0"/>
              <a:pPr/>
              <a:t>12/13/2019</a:t>
            </a:fld>
            <a:endParaRPr lang="en-US" dirty="0"/>
          </a:p>
        </p:txBody>
      </p:sp>
      <p:sp>
        <p:nvSpPr>
          <p:cNvPr id="5" name="Footer Placeholder 4"/>
          <p:cNvSpPr>
            <a:spLocks noGrp="1"/>
          </p:cNvSpPr>
          <p:nvPr>
            <p:ph type="ftr" sz="quarter" idx="3"/>
          </p:nvPr>
        </p:nvSpPr>
        <p:spPr>
          <a:xfrm>
            <a:off x="4572000" y="18288"/>
            <a:ext cx="5486400" cy="329184"/>
          </a:xfrm>
          <a:prstGeom prst="rect">
            <a:avLst/>
          </a:prstGeom>
        </p:spPr>
        <p:txBody>
          <a:bodyPr vert="horz" lIns="91440" tIns="45720" rIns="91440" bIns="45720" rtlCol="0" anchor="ctr"/>
          <a:lstStyle>
            <a:lvl1pPr algn="ctr">
              <a:defRPr sz="1200">
                <a:solidFill>
                  <a:srgbClr val="FFFFFF"/>
                </a:solidFill>
              </a:defRPr>
            </a:lvl1pPr>
          </a:lstStyle>
          <a:p>
            <a:endParaRPr lang="en-US" dirty="0"/>
          </a:p>
        </p:txBody>
      </p:sp>
      <p:sp>
        <p:nvSpPr>
          <p:cNvPr id="6" name="Slide Number Placeholder 5"/>
          <p:cNvSpPr>
            <a:spLocks noGrp="1"/>
          </p:cNvSpPr>
          <p:nvPr>
            <p:ph type="sldNum" sz="quarter" idx="4"/>
          </p:nvPr>
        </p:nvSpPr>
        <p:spPr>
          <a:xfrm>
            <a:off x="10160000" y="18288"/>
            <a:ext cx="1422400" cy="329184"/>
          </a:xfrm>
          <a:prstGeom prst="rect">
            <a:avLst/>
          </a:prstGeom>
        </p:spPr>
        <p:txBody>
          <a:bodyPr vert="horz" lIns="91440" tIns="45720" rIns="91440" bIns="45720" rtlCol="0" anchor="ctr"/>
          <a:lstStyle>
            <a:lvl1pPr algn="l">
              <a:defRPr sz="1400" b="1">
                <a:solidFill>
                  <a:srgbClr val="FFFFFF"/>
                </a:solidFill>
              </a:defRPr>
            </a:lvl1pPr>
          </a:lstStyle>
          <a:p>
            <a:fld id="{4FAB73BC-B049-4115-A692-8D63A059BFB8}"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Lst>
  <p:hf hdr="0" ftr="0" dt="0"/>
  <p:txStyles>
    <p:titleStyle>
      <a:lvl1pPr algn="l" defTabSz="914400" rtl="0" eaLnBrk="1" latinLnBrk="0" hangingPunct="1">
        <a:spcBef>
          <a:spcPct val="0"/>
        </a:spcBef>
        <a:buNone/>
        <a:defRPr sz="4000" kern="1200" spc="-100" baseline="0">
          <a:solidFill>
            <a:schemeClr val="tx2"/>
          </a:solidFill>
          <a:latin typeface="+mj-lt"/>
          <a:ea typeface="+mj-ea"/>
          <a:cs typeface="+mj-cs"/>
        </a:defRPr>
      </a:lvl1pPr>
    </p:titleStyle>
    <p:body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hyperlink" Target="http://ufldl.stanford.edu/tutorial/supervised/OptimizationStochasticGradientDescent/"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hyperlink" Target="http://www.jmlr.org/papers/volume12/duchi11a/duchi11a.pdf"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hyperlink" Target="http://www.cs.toronto.edu/~tijmen/csc321/slides/lecture_slides_lec6.pdf"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ruder.io/optimizing-gradient-descent/index.html#momentum" TargetMode="External"/><Relationship Id="rId2" Type="http://schemas.openxmlformats.org/officeDocument/2006/relationships/hyperlink" Target="https://arxiv.org/abs/1412.6980"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9.gi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hyperlink" Target="https://en.wikipedia.org/wiki/Convex_optimization"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82C51B3-790C-4AF4-90BB-C64D2C39C84F}"/>
              </a:ext>
            </a:extLst>
          </p:cNvPr>
          <p:cNvSpPr>
            <a:spLocks noGrp="1"/>
          </p:cNvSpPr>
          <p:nvPr>
            <p:ph type="ctrTitle"/>
          </p:nvPr>
        </p:nvSpPr>
        <p:spPr/>
        <p:txBody>
          <a:bodyPr>
            <a:normAutofit/>
          </a:bodyPr>
          <a:lstStyle/>
          <a:p>
            <a:r>
              <a:rPr lang="en-US" sz="6000" dirty="0" smtClean="0"/>
              <a:t>Optimizer</a:t>
            </a:r>
            <a:endParaRPr lang="en-US" sz="6000" dirty="0"/>
          </a:p>
        </p:txBody>
      </p:sp>
      <p:sp>
        <p:nvSpPr>
          <p:cNvPr id="3" name="Subtitle 2">
            <a:extLst>
              <a:ext uri="{FF2B5EF4-FFF2-40B4-BE49-F238E27FC236}">
                <a16:creationId xmlns="" xmlns:a16="http://schemas.microsoft.com/office/drawing/2014/main" id="{E39DB5C7-874F-48D9-9B33-AA443C0E013B}"/>
              </a:ext>
            </a:extLst>
          </p:cNvPr>
          <p:cNvSpPr>
            <a:spLocks noGrp="1"/>
          </p:cNvSpPr>
          <p:nvPr>
            <p:ph type="subTitle" idx="1"/>
          </p:nvPr>
        </p:nvSpPr>
        <p:spPr/>
        <p:txBody>
          <a:bodyPr/>
          <a:lstStyle/>
          <a:p>
            <a:endParaRPr lang="en-US" b="1" dirty="0"/>
          </a:p>
        </p:txBody>
      </p:sp>
      <p:sp>
        <p:nvSpPr>
          <p:cNvPr id="4" name="Slide Number Placeholder 3">
            <a:extLst>
              <a:ext uri="{FF2B5EF4-FFF2-40B4-BE49-F238E27FC236}">
                <a16:creationId xmlns="" xmlns:a16="http://schemas.microsoft.com/office/drawing/2014/main" id="{48AC1A6B-4A65-4CE4-9B16-26E07DD0FAC0}"/>
              </a:ext>
            </a:extLst>
          </p:cNvPr>
          <p:cNvSpPr>
            <a:spLocks noGrp="1"/>
          </p:cNvSpPr>
          <p:nvPr>
            <p:ph type="sldNum" sz="quarter" idx="12"/>
          </p:nvPr>
        </p:nvSpPr>
        <p:spPr/>
        <p:txBody>
          <a:bodyPr>
            <a:normAutofit/>
          </a:bodyPr>
          <a:lstStyle/>
          <a:p>
            <a:fld id="{4FAB73BC-B049-4115-A692-8D63A059BFB8}" type="slidenum">
              <a:rPr lang="en-US" smtClean="0"/>
              <a:pPr/>
              <a:t>1</a:t>
            </a:fld>
            <a:endParaRPr lang="en-US" dirty="0"/>
          </a:p>
        </p:txBody>
      </p:sp>
    </p:spTree>
    <p:extLst>
      <p:ext uri="{BB962C8B-B14F-4D97-AF65-F5344CB8AC3E}">
        <p14:creationId xmlns:p14="http://schemas.microsoft.com/office/powerpoint/2010/main" val="1477258897"/>
      </p:ext>
    </p:extLst>
  </p:cSld>
  <p:clrMapOvr>
    <a:masterClrMapping/>
  </p:clrMapOvr>
  <p:transition spd="slow">
    <p:wip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Local Minima, Global Minima and Saddle Point</a:t>
            </a:r>
            <a:endParaRPr lang="en-IN"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973517" y="1416424"/>
            <a:ext cx="6480299" cy="5060576"/>
          </a:xfrm>
        </p:spPr>
      </p:pic>
      <p:sp>
        <p:nvSpPr>
          <p:cNvPr id="4" name="Slide Number Placeholder 3"/>
          <p:cNvSpPr>
            <a:spLocks noGrp="1"/>
          </p:cNvSpPr>
          <p:nvPr>
            <p:ph type="sldNum" sz="quarter" idx="12"/>
          </p:nvPr>
        </p:nvSpPr>
        <p:spPr/>
        <p:txBody>
          <a:bodyPr/>
          <a:lstStyle/>
          <a:p>
            <a:fld id="{4FAB73BC-B049-4115-A692-8D63A059BFB8}" type="slidenum">
              <a:rPr lang="en-US" smtClean="0"/>
              <a:pPr/>
              <a:t>10</a:t>
            </a:fld>
            <a:endParaRPr lang="en-US" dirty="0"/>
          </a:p>
        </p:txBody>
      </p:sp>
    </p:spTree>
    <p:extLst>
      <p:ext uri="{BB962C8B-B14F-4D97-AF65-F5344CB8AC3E}">
        <p14:creationId xmlns:p14="http://schemas.microsoft.com/office/powerpoint/2010/main" val="61628922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b="1" i="1" dirty="0"/>
              <a:t>Stochastic Gradient Descent</a:t>
            </a:r>
            <a:r>
              <a:rPr lang="en-IN" dirty="0"/>
              <a:t/>
            </a:r>
            <a:br>
              <a:rPr lang="en-IN" dirty="0"/>
            </a:br>
            <a:endParaRPr lang="en-IN" dirty="0"/>
          </a:p>
        </p:txBody>
      </p:sp>
      <p:sp>
        <p:nvSpPr>
          <p:cNvPr id="3" name="Content Placeholder 2"/>
          <p:cNvSpPr>
            <a:spLocks noGrp="1"/>
          </p:cNvSpPr>
          <p:nvPr>
            <p:ph idx="1"/>
          </p:nvPr>
        </p:nvSpPr>
        <p:spPr>
          <a:xfrm>
            <a:off x="609600" y="1600200"/>
            <a:ext cx="11349318" cy="4876800"/>
          </a:xfrm>
        </p:spPr>
        <p:txBody>
          <a:bodyPr>
            <a:normAutofit lnSpcReduction="10000"/>
          </a:bodyPr>
          <a:lstStyle/>
          <a:p>
            <a:pPr algn="just"/>
            <a:r>
              <a:rPr lang="en-US" dirty="0"/>
              <a:t>Instead of calculating the gradients for </a:t>
            </a:r>
            <a:r>
              <a:rPr lang="en-US" i="1" dirty="0"/>
              <a:t>all of your training examples</a:t>
            </a:r>
            <a:r>
              <a:rPr lang="en-US" dirty="0"/>
              <a:t> on every pass of gradient descent, it’s sometimes more efficient to only use a subset of the training examples each time. </a:t>
            </a:r>
            <a:r>
              <a:rPr lang="en-US" dirty="0">
                <a:hlinkClick r:id="rId2"/>
              </a:rPr>
              <a:t>Stochastic gradient descent</a:t>
            </a:r>
            <a:r>
              <a:rPr lang="en-US" dirty="0"/>
              <a:t> is an implementation that either uses batches of examples at a time or random examples on each pass</a:t>
            </a:r>
            <a:r>
              <a:rPr lang="en-US" dirty="0" smtClean="0"/>
              <a:t>.</a:t>
            </a:r>
          </a:p>
          <a:p>
            <a:pPr algn="just"/>
            <a:endParaRPr lang="en-US" dirty="0"/>
          </a:p>
          <a:p>
            <a:pPr algn="just"/>
            <a:r>
              <a:rPr lang="en-US" dirty="0"/>
              <a:t>But the problem with SGD is that due to the </a:t>
            </a:r>
            <a:r>
              <a:rPr lang="en-US" b="1" dirty="0"/>
              <a:t>frequent updates </a:t>
            </a:r>
            <a:r>
              <a:rPr lang="en-US" b="1" dirty="0" smtClean="0"/>
              <a:t>and fluctuations</a:t>
            </a:r>
            <a:r>
              <a:rPr lang="en-US" dirty="0" smtClean="0"/>
              <a:t> </a:t>
            </a:r>
            <a:r>
              <a:rPr lang="en-US" dirty="0"/>
              <a:t>it ultimately </a:t>
            </a:r>
            <a:r>
              <a:rPr lang="en-US" b="1" dirty="0"/>
              <a:t>complicates the convergence</a:t>
            </a:r>
            <a:r>
              <a:rPr lang="en-US" dirty="0"/>
              <a:t> to the </a:t>
            </a:r>
            <a:r>
              <a:rPr lang="en-US" dirty="0" smtClean="0"/>
              <a:t>exact minimum </a:t>
            </a:r>
            <a:r>
              <a:rPr lang="en-US" dirty="0"/>
              <a:t>and </a:t>
            </a:r>
            <a:r>
              <a:rPr lang="en-US" b="1" dirty="0"/>
              <a:t>will keep </a:t>
            </a:r>
            <a:r>
              <a:rPr lang="en-US" b="1" dirty="0" smtClean="0"/>
              <a:t>overshooting</a:t>
            </a:r>
            <a:r>
              <a:rPr lang="en-US" dirty="0"/>
              <a:t>.</a:t>
            </a:r>
            <a:endParaRPr lang="en-US" dirty="0"/>
          </a:p>
          <a:p>
            <a:pPr algn="just"/>
            <a:endParaRPr lang="en-US" dirty="0"/>
          </a:p>
          <a:p>
            <a:pPr algn="just"/>
            <a:r>
              <a:rPr lang="en-US" b="1" dirty="0"/>
              <a:t>P</a:t>
            </a:r>
            <a:r>
              <a:rPr lang="en-US" b="1" dirty="0" smtClean="0"/>
              <a:t>resence of oscillations</a:t>
            </a:r>
            <a:r>
              <a:rPr lang="en-US" dirty="0" smtClean="0"/>
              <a:t> which result from updates not exploiting curvature information. This results in </a:t>
            </a:r>
            <a:r>
              <a:rPr lang="en-US" b="1" dirty="0" smtClean="0"/>
              <a:t>SGD being slow</a:t>
            </a:r>
            <a:r>
              <a:rPr lang="en-US" dirty="0" smtClean="0"/>
              <a:t> when there is </a:t>
            </a:r>
            <a:r>
              <a:rPr lang="en-US" b="1" dirty="0" smtClean="0"/>
              <a:t>high curvature</a:t>
            </a:r>
            <a:r>
              <a:rPr lang="en-US" dirty="0" smtClean="0"/>
              <a:t>.</a:t>
            </a:r>
          </a:p>
          <a:p>
            <a:pPr algn="just"/>
            <a:r>
              <a:rPr lang="en-US" b="1" i="1" dirty="0" smtClean="0"/>
              <a:t>.</a:t>
            </a:r>
            <a:endParaRPr lang="en-IN" dirty="0" smtClean="0"/>
          </a:p>
          <a:p>
            <a:pPr algn="just"/>
            <a:endParaRPr lang="en-IN" dirty="0"/>
          </a:p>
        </p:txBody>
      </p:sp>
      <p:sp>
        <p:nvSpPr>
          <p:cNvPr id="4" name="Slide Number Placeholder 3"/>
          <p:cNvSpPr>
            <a:spLocks noGrp="1"/>
          </p:cNvSpPr>
          <p:nvPr>
            <p:ph type="sldNum" sz="quarter" idx="12"/>
          </p:nvPr>
        </p:nvSpPr>
        <p:spPr/>
        <p:txBody>
          <a:bodyPr/>
          <a:lstStyle/>
          <a:p>
            <a:fld id="{4FAB73BC-B049-4115-A692-8D63A059BFB8}" type="slidenum">
              <a:rPr lang="en-US" smtClean="0"/>
              <a:pPr/>
              <a:t>11</a:t>
            </a:fld>
            <a:endParaRPr lang="en-US" dirty="0"/>
          </a:p>
        </p:txBody>
      </p:sp>
    </p:spTree>
    <p:extLst>
      <p:ext uri="{BB962C8B-B14F-4D97-AF65-F5344CB8AC3E}">
        <p14:creationId xmlns:p14="http://schemas.microsoft.com/office/powerpoint/2010/main" val="301017464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Momentum</a:t>
            </a:r>
            <a:endParaRPr lang="en-IN" dirty="0"/>
          </a:p>
        </p:txBody>
      </p:sp>
      <p:sp>
        <p:nvSpPr>
          <p:cNvPr id="3" name="Content Placeholder 2"/>
          <p:cNvSpPr>
            <a:spLocks noGrp="1"/>
          </p:cNvSpPr>
          <p:nvPr>
            <p:ph idx="1"/>
          </p:nvPr>
        </p:nvSpPr>
        <p:spPr>
          <a:xfrm>
            <a:off x="609599" y="1600200"/>
            <a:ext cx="11313459" cy="4876800"/>
          </a:xfrm>
        </p:spPr>
        <p:txBody>
          <a:bodyPr/>
          <a:lstStyle/>
          <a:p>
            <a:r>
              <a:rPr lang="en-US" dirty="0"/>
              <a:t>Momentum is an </a:t>
            </a:r>
            <a:r>
              <a:rPr lang="en-US" b="1" dirty="0"/>
              <a:t>added term</a:t>
            </a:r>
            <a:r>
              <a:rPr lang="en-US" dirty="0"/>
              <a:t> in the objective function, which is a value between 0 and 1 that increases the size of the </a:t>
            </a:r>
            <a:r>
              <a:rPr lang="en-US" b="1" dirty="0"/>
              <a:t>steps taken towards the minimum by trying to jump from a local minimum</a:t>
            </a:r>
            <a:r>
              <a:rPr lang="en-US" dirty="0"/>
              <a:t>. </a:t>
            </a:r>
            <a:endParaRPr lang="en-US" dirty="0" smtClean="0"/>
          </a:p>
          <a:p>
            <a:endParaRPr lang="en-US" dirty="0"/>
          </a:p>
          <a:p>
            <a:r>
              <a:rPr lang="en-US" dirty="0" smtClean="0"/>
              <a:t>Momentum </a:t>
            </a:r>
            <a:r>
              <a:rPr lang="en-US" dirty="0"/>
              <a:t>uses past gradients for updating values</a:t>
            </a:r>
            <a:endParaRPr lang="en-US" dirty="0" smtClean="0"/>
          </a:p>
          <a:p>
            <a:endParaRPr lang="en-US" dirty="0" smtClean="0"/>
          </a:p>
          <a:p>
            <a:r>
              <a:rPr lang="en-US" dirty="0" smtClean="0"/>
              <a:t>If </a:t>
            </a:r>
            <a:r>
              <a:rPr lang="en-US" dirty="0"/>
              <a:t>the </a:t>
            </a:r>
            <a:r>
              <a:rPr lang="en-US" b="1" dirty="0"/>
              <a:t>momentum</a:t>
            </a:r>
            <a:r>
              <a:rPr lang="en-US" dirty="0"/>
              <a:t> term is </a:t>
            </a:r>
            <a:r>
              <a:rPr lang="en-US" b="1" dirty="0"/>
              <a:t>large</a:t>
            </a:r>
            <a:r>
              <a:rPr lang="en-US" dirty="0"/>
              <a:t> then the </a:t>
            </a:r>
            <a:r>
              <a:rPr lang="en-US" b="1" dirty="0"/>
              <a:t>learning rate</a:t>
            </a:r>
            <a:r>
              <a:rPr lang="en-US" dirty="0"/>
              <a:t> should be kept </a:t>
            </a:r>
            <a:r>
              <a:rPr lang="en-US" b="1" dirty="0"/>
              <a:t>smaller</a:t>
            </a:r>
            <a:r>
              <a:rPr lang="en-US" dirty="0"/>
              <a:t>. </a:t>
            </a:r>
            <a:endParaRPr lang="en-US" dirty="0" smtClean="0"/>
          </a:p>
          <a:p>
            <a:endParaRPr lang="en-US" dirty="0"/>
          </a:p>
          <a:p>
            <a:r>
              <a:rPr lang="en-US" dirty="0" smtClean="0"/>
              <a:t>A </a:t>
            </a:r>
            <a:r>
              <a:rPr lang="en-US" dirty="0"/>
              <a:t>large value of momentum </a:t>
            </a:r>
            <a:r>
              <a:rPr lang="en-US" dirty="0" smtClean="0"/>
              <a:t>to </a:t>
            </a:r>
            <a:r>
              <a:rPr lang="en-US" dirty="0"/>
              <a:t>convergence </a:t>
            </a:r>
            <a:r>
              <a:rPr lang="en-US" dirty="0" smtClean="0"/>
              <a:t>fast</a:t>
            </a:r>
            <a:r>
              <a:rPr lang="en-US" dirty="0"/>
              <a:t>. But if both the momentum and learning rate are kept at large values, then you might skip the minimum with a huge step.</a:t>
            </a:r>
            <a:endParaRPr lang="en-IN" dirty="0"/>
          </a:p>
        </p:txBody>
      </p:sp>
      <p:sp>
        <p:nvSpPr>
          <p:cNvPr id="4" name="Slide Number Placeholder 3"/>
          <p:cNvSpPr>
            <a:spLocks noGrp="1"/>
          </p:cNvSpPr>
          <p:nvPr>
            <p:ph type="sldNum" sz="quarter" idx="12"/>
          </p:nvPr>
        </p:nvSpPr>
        <p:spPr/>
        <p:txBody>
          <a:bodyPr/>
          <a:lstStyle/>
          <a:p>
            <a:fld id="{4FAB73BC-B049-4115-A692-8D63A059BFB8}" type="slidenum">
              <a:rPr lang="en-US" smtClean="0"/>
              <a:pPr/>
              <a:t>12</a:t>
            </a:fld>
            <a:endParaRPr lang="en-US" dirty="0"/>
          </a:p>
        </p:txBody>
      </p:sp>
    </p:spTree>
    <p:extLst>
      <p:ext uri="{BB962C8B-B14F-4D97-AF65-F5344CB8AC3E}">
        <p14:creationId xmlns:p14="http://schemas.microsoft.com/office/powerpoint/2010/main" val="84525243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b="1" dirty="0" smtClean="0"/>
              <a:t>SGD with and without Momentum</a:t>
            </a:r>
            <a:r>
              <a:rPr lang="en-IN" b="1" dirty="0"/>
              <a:t/>
            </a:r>
            <a:br>
              <a:rPr lang="en-IN" b="1" dirty="0"/>
            </a:br>
            <a:endParaRPr lang="en-IN"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847874" y="1344705"/>
            <a:ext cx="5269018" cy="4912659"/>
          </a:xfrm>
        </p:spPr>
      </p:pic>
      <p:sp>
        <p:nvSpPr>
          <p:cNvPr id="4" name="Slide Number Placeholder 3"/>
          <p:cNvSpPr>
            <a:spLocks noGrp="1"/>
          </p:cNvSpPr>
          <p:nvPr>
            <p:ph type="sldNum" sz="quarter" idx="12"/>
          </p:nvPr>
        </p:nvSpPr>
        <p:spPr/>
        <p:txBody>
          <a:bodyPr/>
          <a:lstStyle/>
          <a:p>
            <a:fld id="{4FAB73BC-B049-4115-A692-8D63A059BFB8}" type="slidenum">
              <a:rPr lang="en-US" smtClean="0"/>
              <a:pPr/>
              <a:t>13</a:t>
            </a:fld>
            <a:endParaRPr lang="en-US" dirty="0"/>
          </a:p>
        </p:txBody>
      </p:sp>
      <p:sp>
        <p:nvSpPr>
          <p:cNvPr id="6" name="Rectangle 5"/>
          <p:cNvSpPr/>
          <p:nvPr/>
        </p:nvSpPr>
        <p:spPr>
          <a:xfrm>
            <a:off x="1272988" y="6211669"/>
            <a:ext cx="8319247" cy="646331"/>
          </a:xfrm>
          <a:prstGeom prst="rect">
            <a:avLst/>
          </a:prstGeom>
        </p:spPr>
        <p:txBody>
          <a:bodyPr wrap="square">
            <a:spAutoFit/>
          </a:bodyPr>
          <a:lstStyle/>
          <a:p>
            <a:r>
              <a:rPr lang="en-IN" b="1" dirty="0" smtClean="0"/>
              <a:t>SGD </a:t>
            </a:r>
            <a:r>
              <a:rPr lang="en-IN" b="1" dirty="0"/>
              <a:t>without Momentum (Black</a:t>
            </a:r>
            <a:r>
              <a:rPr lang="en-IN" b="1" dirty="0" smtClean="0"/>
              <a:t>), </a:t>
            </a:r>
            <a:r>
              <a:rPr lang="en-IN" b="1" dirty="0"/>
              <a:t>SGD with Momentum </a:t>
            </a:r>
            <a:r>
              <a:rPr lang="en-IN" b="1" dirty="0">
                <a:solidFill>
                  <a:srgbClr val="FF0000"/>
                </a:solidFill>
              </a:rPr>
              <a:t>(Red)</a:t>
            </a:r>
            <a:r>
              <a:rPr lang="en-IN" b="1" dirty="0"/>
              <a:t/>
            </a:r>
            <a:br>
              <a:rPr lang="en-IN" b="1" dirty="0"/>
            </a:br>
            <a:endParaRPr lang="en-IN" dirty="0"/>
          </a:p>
        </p:txBody>
      </p:sp>
    </p:spTree>
    <p:extLst>
      <p:ext uri="{BB962C8B-B14F-4D97-AF65-F5344CB8AC3E}">
        <p14:creationId xmlns:p14="http://schemas.microsoft.com/office/powerpoint/2010/main" val="49766171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err="1"/>
              <a:t>Adagrad</a:t>
            </a:r>
            <a:r>
              <a:rPr lang="en-IN" dirty="0"/>
              <a:t/>
            </a:r>
            <a:br>
              <a:rPr lang="en-IN" dirty="0"/>
            </a:br>
            <a:endParaRPr lang="en-IN" dirty="0"/>
          </a:p>
        </p:txBody>
      </p:sp>
      <p:sp>
        <p:nvSpPr>
          <p:cNvPr id="3" name="Content Placeholder 2"/>
          <p:cNvSpPr>
            <a:spLocks noGrp="1"/>
          </p:cNvSpPr>
          <p:nvPr>
            <p:ph idx="1"/>
          </p:nvPr>
        </p:nvSpPr>
        <p:spPr/>
        <p:txBody>
          <a:bodyPr/>
          <a:lstStyle/>
          <a:p>
            <a:r>
              <a:rPr lang="en-US" dirty="0" err="1">
                <a:hlinkClick r:id="rId2"/>
              </a:rPr>
              <a:t>Adagrad</a:t>
            </a:r>
            <a:r>
              <a:rPr lang="en-US" dirty="0"/>
              <a:t> adapts the </a:t>
            </a:r>
            <a:r>
              <a:rPr lang="en-US" b="1" dirty="0"/>
              <a:t>learning rate</a:t>
            </a:r>
            <a:r>
              <a:rPr lang="en-US" dirty="0"/>
              <a:t> specifically </a:t>
            </a:r>
            <a:r>
              <a:rPr lang="en-US" b="1" dirty="0"/>
              <a:t>to individual features</a:t>
            </a:r>
            <a:r>
              <a:rPr lang="en-US" dirty="0" smtClean="0"/>
              <a:t>:</a:t>
            </a:r>
          </a:p>
          <a:p>
            <a:endParaRPr lang="en-US" dirty="0" smtClean="0"/>
          </a:p>
          <a:p>
            <a:r>
              <a:rPr lang="en-US" dirty="0" smtClean="0"/>
              <a:t>some </a:t>
            </a:r>
            <a:r>
              <a:rPr lang="en-US" dirty="0"/>
              <a:t>of the weights in your dataset will have </a:t>
            </a:r>
            <a:r>
              <a:rPr lang="en-US" b="1" dirty="0"/>
              <a:t>different learning</a:t>
            </a:r>
            <a:r>
              <a:rPr lang="en-US" dirty="0"/>
              <a:t> rates than others</a:t>
            </a:r>
            <a:r>
              <a:rPr lang="en-US" dirty="0" smtClean="0"/>
              <a:t>.</a:t>
            </a:r>
          </a:p>
          <a:p>
            <a:endParaRPr lang="en-US" dirty="0" smtClean="0"/>
          </a:p>
          <a:p>
            <a:r>
              <a:rPr lang="en-US" dirty="0" smtClean="0"/>
              <a:t>This </a:t>
            </a:r>
            <a:r>
              <a:rPr lang="en-US" dirty="0"/>
              <a:t>works really well for </a:t>
            </a:r>
            <a:r>
              <a:rPr lang="en-US" b="1" dirty="0"/>
              <a:t>sparse datasets</a:t>
            </a:r>
            <a:r>
              <a:rPr lang="en-US" dirty="0"/>
              <a:t> where a lot of input examples are missing. </a:t>
            </a:r>
            <a:endParaRPr lang="en-US" dirty="0" smtClean="0"/>
          </a:p>
          <a:p>
            <a:endParaRPr lang="en-US" dirty="0"/>
          </a:p>
          <a:p>
            <a:r>
              <a:rPr lang="en-US" dirty="0" err="1" smtClean="0"/>
              <a:t>Adagrad</a:t>
            </a:r>
            <a:r>
              <a:rPr lang="en-US" dirty="0" smtClean="0"/>
              <a:t> </a:t>
            </a:r>
            <a:r>
              <a:rPr lang="en-US" dirty="0"/>
              <a:t>has a major issue though: the </a:t>
            </a:r>
            <a:r>
              <a:rPr lang="en-US" b="1" dirty="0"/>
              <a:t>adaptive learning rate</a:t>
            </a:r>
            <a:r>
              <a:rPr lang="en-US" dirty="0"/>
              <a:t> tends to get </a:t>
            </a:r>
            <a:r>
              <a:rPr lang="en-US" b="1" dirty="0"/>
              <a:t>really small over time</a:t>
            </a:r>
            <a:r>
              <a:rPr lang="en-US" dirty="0"/>
              <a:t>. </a:t>
            </a:r>
            <a:endParaRPr lang="en-IN" dirty="0"/>
          </a:p>
        </p:txBody>
      </p:sp>
      <p:sp>
        <p:nvSpPr>
          <p:cNvPr id="4" name="Slide Number Placeholder 3"/>
          <p:cNvSpPr>
            <a:spLocks noGrp="1"/>
          </p:cNvSpPr>
          <p:nvPr>
            <p:ph type="sldNum" sz="quarter" idx="12"/>
          </p:nvPr>
        </p:nvSpPr>
        <p:spPr/>
        <p:txBody>
          <a:bodyPr/>
          <a:lstStyle/>
          <a:p>
            <a:fld id="{4FAB73BC-B049-4115-A692-8D63A059BFB8}" type="slidenum">
              <a:rPr lang="en-US" smtClean="0"/>
              <a:pPr/>
              <a:t>14</a:t>
            </a:fld>
            <a:endParaRPr lang="en-US" dirty="0"/>
          </a:p>
        </p:txBody>
      </p:sp>
    </p:spTree>
    <p:extLst>
      <p:ext uri="{BB962C8B-B14F-4D97-AF65-F5344CB8AC3E}">
        <p14:creationId xmlns:p14="http://schemas.microsoft.com/office/powerpoint/2010/main" val="245362467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err="1"/>
              <a:t>RMSprop</a:t>
            </a:r>
            <a:r>
              <a:rPr lang="en-IN" dirty="0"/>
              <a:t/>
            </a:r>
            <a:br>
              <a:rPr lang="en-IN" dirty="0"/>
            </a:br>
            <a:endParaRPr lang="en-IN" dirty="0"/>
          </a:p>
        </p:txBody>
      </p:sp>
      <p:sp>
        <p:nvSpPr>
          <p:cNvPr id="3" name="Content Placeholder 2"/>
          <p:cNvSpPr>
            <a:spLocks noGrp="1"/>
          </p:cNvSpPr>
          <p:nvPr>
            <p:ph idx="1"/>
          </p:nvPr>
        </p:nvSpPr>
        <p:spPr/>
        <p:txBody>
          <a:bodyPr/>
          <a:lstStyle/>
          <a:p>
            <a:r>
              <a:rPr lang="en-US" dirty="0" err="1"/>
              <a:t>RMSprop</a:t>
            </a:r>
            <a:r>
              <a:rPr lang="en-US" dirty="0"/>
              <a:t> is a special version of </a:t>
            </a:r>
            <a:r>
              <a:rPr lang="en-US" dirty="0" err="1"/>
              <a:t>Adagrad</a:t>
            </a:r>
            <a:r>
              <a:rPr lang="en-US" dirty="0"/>
              <a:t> developed by Professor Geoffrey Hinton in </a:t>
            </a:r>
            <a:r>
              <a:rPr lang="en-US" dirty="0">
                <a:hlinkClick r:id="rId2"/>
              </a:rPr>
              <a:t>his neural nets class</a:t>
            </a:r>
            <a:r>
              <a:rPr lang="en-US" dirty="0"/>
              <a:t>. </a:t>
            </a:r>
            <a:endParaRPr lang="en-US" dirty="0" smtClean="0"/>
          </a:p>
          <a:p>
            <a:endParaRPr lang="en-US" dirty="0"/>
          </a:p>
          <a:p>
            <a:r>
              <a:rPr lang="en-US" dirty="0"/>
              <a:t>RMS Prop stands for Root-Mean-Square Propagation.</a:t>
            </a:r>
            <a:endParaRPr lang="en-US" dirty="0" smtClean="0"/>
          </a:p>
          <a:p>
            <a:endParaRPr lang="en-US" dirty="0" smtClean="0"/>
          </a:p>
          <a:p>
            <a:r>
              <a:rPr lang="en-US" dirty="0" smtClean="0"/>
              <a:t>Instead </a:t>
            </a:r>
            <a:r>
              <a:rPr lang="en-US" dirty="0"/>
              <a:t>of letting all of the gradients accumulate for momentum, it only accumulates gradients in a fixed window. </a:t>
            </a:r>
            <a:endParaRPr lang="en-US" dirty="0" smtClean="0"/>
          </a:p>
          <a:p>
            <a:endParaRPr lang="en-US" dirty="0"/>
          </a:p>
          <a:p>
            <a:r>
              <a:rPr lang="en-US" dirty="0" err="1" smtClean="0"/>
              <a:t>RMSprop</a:t>
            </a:r>
            <a:r>
              <a:rPr lang="en-US" dirty="0" smtClean="0"/>
              <a:t> </a:t>
            </a:r>
            <a:r>
              <a:rPr lang="en-US" dirty="0"/>
              <a:t>is similar to </a:t>
            </a:r>
            <a:r>
              <a:rPr lang="en-US" dirty="0" err="1"/>
              <a:t>Adaprop</a:t>
            </a:r>
            <a:r>
              <a:rPr lang="en-US" dirty="0"/>
              <a:t>, which is another optimizer that seeks to solve some of the issues that </a:t>
            </a:r>
            <a:r>
              <a:rPr lang="en-US" dirty="0" err="1"/>
              <a:t>Adagrad</a:t>
            </a:r>
            <a:r>
              <a:rPr lang="en-US" dirty="0"/>
              <a:t> leaves open.</a:t>
            </a:r>
            <a:endParaRPr lang="en-IN" dirty="0"/>
          </a:p>
        </p:txBody>
      </p:sp>
      <p:sp>
        <p:nvSpPr>
          <p:cNvPr id="4" name="Slide Number Placeholder 3"/>
          <p:cNvSpPr>
            <a:spLocks noGrp="1"/>
          </p:cNvSpPr>
          <p:nvPr>
            <p:ph type="sldNum" sz="quarter" idx="12"/>
          </p:nvPr>
        </p:nvSpPr>
        <p:spPr/>
        <p:txBody>
          <a:bodyPr/>
          <a:lstStyle/>
          <a:p>
            <a:fld id="{4FAB73BC-B049-4115-A692-8D63A059BFB8}" type="slidenum">
              <a:rPr lang="en-US" smtClean="0"/>
              <a:pPr/>
              <a:t>15</a:t>
            </a:fld>
            <a:endParaRPr lang="en-US" dirty="0"/>
          </a:p>
        </p:txBody>
      </p:sp>
    </p:spTree>
    <p:extLst>
      <p:ext uri="{BB962C8B-B14F-4D97-AF65-F5344CB8AC3E}">
        <p14:creationId xmlns:p14="http://schemas.microsoft.com/office/powerpoint/2010/main" val="234852488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t>Adam</a:t>
            </a:r>
            <a:br>
              <a:rPr lang="en-IN" dirty="0"/>
            </a:br>
            <a:endParaRPr lang="en-IN" dirty="0"/>
          </a:p>
        </p:txBody>
      </p:sp>
      <p:sp>
        <p:nvSpPr>
          <p:cNvPr id="3" name="Content Placeholder 2"/>
          <p:cNvSpPr>
            <a:spLocks noGrp="1"/>
          </p:cNvSpPr>
          <p:nvPr>
            <p:ph idx="1"/>
          </p:nvPr>
        </p:nvSpPr>
        <p:spPr/>
        <p:txBody>
          <a:bodyPr/>
          <a:lstStyle/>
          <a:p>
            <a:r>
              <a:rPr lang="en-US" dirty="0">
                <a:hlinkClick r:id="rId2"/>
              </a:rPr>
              <a:t>Adam</a:t>
            </a:r>
            <a:r>
              <a:rPr lang="en-US" dirty="0"/>
              <a:t> stands for adaptive moment estimation, and is another way of using past gradients to calculate current gradients. </a:t>
            </a:r>
            <a:endParaRPr lang="en-US" dirty="0" smtClean="0"/>
          </a:p>
          <a:p>
            <a:endParaRPr lang="en-US" dirty="0" smtClean="0"/>
          </a:p>
          <a:p>
            <a:r>
              <a:rPr lang="en-US" dirty="0"/>
              <a:t>Adam is a combination of </a:t>
            </a:r>
            <a:r>
              <a:rPr lang="en-US" dirty="0" err="1"/>
              <a:t>RMSprop</a:t>
            </a:r>
            <a:r>
              <a:rPr lang="en-US" dirty="0"/>
              <a:t> and momentum </a:t>
            </a:r>
            <a:endParaRPr lang="en-US" dirty="0" smtClean="0"/>
          </a:p>
          <a:p>
            <a:endParaRPr lang="en-US" dirty="0"/>
          </a:p>
          <a:p>
            <a:r>
              <a:rPr lang="en-US" dirty="0" smtClean="0"/>
              <a:t>Adam </a:t>
            </a:r>
            <a:r>
              <a:rPr lang="en-US" dirty="0"/>
              <a:t>also utilizes the concept of </a:t>
            </a:r>
            <a:r>
              <a:rPr lang="en-US" dirty="0">
                <a:hlinkClick r:id="rId3"/>
              </a:rPr>
              <a:t>momentum</a:t>
            </a:r>
            <a:r>
              <a:rPr lang="en-US" dirty="0"/>
              <a:t> by adding fractions of previous gradients to the current one. </a:t>
            </a:r>
            <a:endParaRPr lang="en-US" dirty="0" smtClean="0"/>
          </a:p>
          <a:p>
            <a:endParaRPr lang="en-US" dirty="0"/>
          </a:p>
          <a:p>
            <a:r>
              <a:rPr lang="en-US" dirty="0" smtClean="0"/>
              <a:t>This </a:t>
            </a:r>
            <a:r>
              <a:rPr lang="en-US" dirty="0"/>
              <a:t>optimizer has become pretty widespread, and is practically accepted for use in training neural nets.</a:t>
            </a:r>
            <a:endParaRPr lang="en-IN" dirty="0"/>
          </a:p>
        </p:txBody>
      </p:sp>
      <p:sp>
        <p:nvSpPr>
          <p:cNvPr id="4" name="Slide Number Placeholder 3"/>
          <p:cNvSpPr>
            <a:spLocks noGrp="1"/>
          </p:cNvSpPr>
          <p:nvPr>
            <p:ph type="sldNum" sz="quarter" idx="12"/>
          </p:nvPr>
        </p:nvSpPr>
        <p:spPr/>
        <p:txBody>
          <a:bodyPr/>
          <a:lstStyle/>
          <a:p>
            <a:fld id="{4FAB73BC-B049-4115-A692-8D63A059BFB8}" type="slidenum">
              <a:rPr lang="en-US" smtClean="0"/>
              <a:pPr/>
              <a:t>16</a:t>
            </a:fld>
            <a:endParaRPr lang="en-US" dirty="0"/>
          </a:p>
        </p:txBody>
      </p:sp>
    </p:spTree>
    <p:extLst>
      <p:ext uri="{BB962C8B-B14F-4D97-AF65-F5344CB8AC3E}">
        <p14:creationId xmlns:p14="http://schemas.microsoft.com/office/powerpoint/2010/main" val="94913611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
            </a:r>
            <a:br>
              <a:rPr lang="en-US" b="1" dirty="0" smtClean="0"/>
            </a:br>
            <a:r>
              <a:rPr lang="en-US" b="1" dirty="0" smtClean="0"/>
              <a:t>Visualization </a:t>
            </a:r>
            <a:r>
              <a:rPr lang="en-US" b="1" dirty="0"/>
              <a:t>of the Optimization Algorithms</a:t>
            </a:r>
            <a:br>
              <a:rPr lang="en-US" b="1" dirty="0"/>
            </a:br>
            <a:endParaRPr lang="en-IN"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43250" y="1752600"/>
            <a:ext cx="5905500" cy="4572000"/>
          </a:xfrm>
        </p:spPr>
      </p:pic>
      <p:sp>
        <p:nvSpPr>
          <p:cNvPr id="4" name="Slide Number Placeholder 3"/>
          <p:cNvSpPr>
            <a:spLocks noGrp="1"/>
          </p:cNvSpPr>
          <p:nvPr>
            <p:ph type="sldNum" sz="quarter" idx="12"/>
          </p:nvPr>
        </p:nvSpPr>
        <p:spPr/>
        <p:txBody>
          <a:bodyPr/>
          <a:lstStyle/>
          <a:p>
            <a:fld id="{4FAB73BC-B049-4115-A692-8D63A059BFB8}" type="slidenum">
              <a:rPr lang="en-US" smtClean="0"/>
              <a:pPr/>
              <a:t>17</a:t>
            </a:fld>
            <a:endParaRPr lang="en-US" dirty="0"/>
          </a:p>
        </p:txBody>
      </p:sp>
    </p:spTree>
    <p:extLst>
      <p:ext uri="{BB962C8B-B14F-4D97-AF65-F5344CB8AC3E}">
        <p14:creationId xmlns:p14="http://schemas.microsoft.com/office/powerpoint/2010/main" val="110109027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
            </a:r>
            <a:br>
              <a:rPr lang="en-US" b="1" dirty="0" smtClean="0"/>
            </a:br>
            <a:r>
              <a:rPr lang="en-US" b="1" dirty="0" smtClean="0"/>
              <a:t>Which </a:t>
            </a:r>
            <a:r>
              <a:rPr lang="en-US" b="1" dirty="0"/>
              <a:t>optimizer should we use?</a:t>
            </a:r>
            <a:br>
              <a:rPr lang="en-US" b="1" dirty="0"/>
            </a:br>
            <a:endParaRPr lang="en-IN" dirty="0"/>
          </a:p>
        </p:txBody>
      </p:sp>
      <p:sp>
        <p:nvSpPr>
          <p:cNvPr id="3" name="Content Placeholder 2"/>
          <p:cNvSpPr>
            <a:spLocks noGrp="1"/>
          </p:cNvSpPr>
          <p:nvPr>
            <p:ph idx="1"/>
          </p:nvPr>
        </p:nvSpPr>
        <p:spPr/>
        <p:txBody>
          <a:bodyPr/>
          <a:lstStyle/>
          <a:p>
            <a:r>
              <a:rPr lang="en-US" dirty="0"/>
              <a:t>If your input data is </a:t>
            </a:r>
            <a:r>
              <a:rPr lang="en-US" b="1" dirty="0"/>
              <a:t>sparse</a:t>
            </a:r>
            <a:r>
              <a:rPr lang="en-US" dirty="0"/>
              <a:t> then methods such as </a:t>
            </a:r>
            <a:r>
              <a:rPr lang="en-US" b="1" dirty="0"/>
              <a:t>SGD,NAG and momentum</a:t>
            </a:r>
            <a:r>
              <a:rPr lang="en-US" dirty="0"/>
              <a:t> are inferior and perform </a:t>
            </a:r>
            <a:r>
              <a:rPr lang="en-US" b="1" dirty="0"/>
              <a:t>poorly</a:t>
            </a:r>
            <a:r>
              <a:rPr lang="en-US" dirty="0" smtClean="0"/>
              <a:t>.</a:t>
            </a:r>
          </a:p>
          <a:p>
            <a:endParaRPr lang="en-US" dirty="0"/>
          </a:p>
          <a:p>
            <a:r>
              <a:rPr lang="en-US" dirty="0"/>
              <a:t>For </a:t>
            </a:r>
            <a:r>
              <a:rPr lang="en-US" b="1" dirty="0"/>
              <a:t>sparse data</a:t>
            </a:r>
            <a:r>
              <a:rPr lang="en-US" dirty="0"/>
              <a:t> sets one should use one of the </a:t>
            </a:r>
            <a:r>
              <a:rPr lang="en-US" b="1" i="1" dirty="0"/>
              <a:t>adaptive learning-rate</a:t>
            </a:r>
            <a:r>
              <a:rPr lang="en-US" dirty="0"/>
              <a:t> methods</a:t>
            </a:r>
            <a:r>
              <a:rPr lang="en-US" dirty="0" smtClean="0"/>
              <a:t>.</a:t>
            </a:r>
          </a:p>
          <a:p>
            <a:endParaRPr lang="en-US" dirty="0"/>
          </a:p>
          <a:p>
            <a:r>
              <a:rPr lang="en-US" b="1" dirty="0"/>
              <a:t>Adam </a:t>
            </a:r>
            <a:r>
              <a:rPr lang="en-US" i="1" dirty="0"/>
              <a:t>works well in practice and </a:t>
            </a:r>
            <a:r>
              <a:rPr lang="en-US" b="1" i="1" dirty="0"/>
              <a:t>outperforms</a:t>
            </a:r>
            <a:r>
              <a:rPr lang="en-US" i="1" dirty="0"/>
              <a:t> other Adaptive techniques</a:t>
            </a:r>
            <a:r>
              <a:rPr lang="en-US" i="1" dirty="0" smtClean="0"/>
              <a:t>.</a:t>
            </a:r>
          </a:p>
          <a:p>
            <a:endParaRPr lang="en-IN" dirty="0"/>
          </a:p>
        </p:txBody>
      </p:sp>
      <p:sp>
        <p:nvSpPr>
          <p:cNvPr id="4" name="Slide Number Placeholder 3"/>
          <p:cNvSpPr>
            <a:spLocks noGrp="1"/>
          </p:cNvSpPr>
          <p:nvPr>
            <p:ph type="sldNum" sz="quarter" idx="12"/>
          </p:nvPr>
        </p:nvSpPr>
        <p:spPr/>
        <p:txBody>
          <a:bodyPr/>
          <a:lstStyle/>
          <a:p>
            <a:fld id="{4FAB73BC-B049-4115-A692-8D63A059BFB8}" type="slidenum">
              <a:rPr lang="en-US" smtClean="0"/>
              <a:pPr/>
              <a:t>18</a:t>
            </a:fld>
            <a:endParaRPr lang="en-US" dirty="0"/>
          </a:p>
        </p:txBody>
      </p:sp>
    </p:spTree>
    <p:extLst>
      <p:ext uri="{BB962C8B-B14F-4D97-AF65-F5344CB8AC3E}">
        <p14:creationId xmlns:p14="http://schemas.microsoft.com/office/powerpoint/2010/main" val="25329558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Minimization/ Maximization of Cost Function</a:t>
            </a:r>
            <a:endParaRPr lang="en-IN" dirty="0"/>
          </a:p>
        </p:txBody>
      </p:sp>
      <p:sp>
        <p:nvSpPr>
          <p:cNvPr id="3" name="Content Placeholder 2"/>
          <p:cNvSpPr>
            <a:spLocks noGrp="1"/>
          </p:cNvSpPr>
          <p:nvPr>
            <p:ph idx="1"/>
          </p:nvPr>
        </p:nvSpPr>
        <p:spPr/>
        <p:txBody>
          <a:bodyPr>
            <a:normAutofit/>
          </a:bodyPr>
          <a:lstStyle/>
          <a:p>
            <a:pPr fontAlgn="base"/>
            <a:r>
              <a:rPr lang="en-US" b="1" dirty="0" smtClean="0"/>
              <a:t>Case-1</a:t>
            </a:r>
            <a:r>
              <a:rPr lang="en-US" dirty="0" smtClean="0"/>
              <a:t> Perhaps </a:t>
            </a:r>
            <a:r>
              <a:rPr lang="en-US" dirty="0"/>
              <a:t>you find yourself running a company, and you've come up with some function to model how much money you can expect to make based on a number of parameters, such as employee salaries, cost of raw materials, etc., and you want to find the right combination of resources that will maximize your revenues</a:t>
            </a:r>
            <a:r>
              <a:rPr lang="en-US" dirty="0" smtClean="0"/>
              <a:t>.</a:t>
            </a:r>
          </a:p>
          <a:p>
            <a:pPr fontAlgn="base"/>
            <a:endParaRPr lang="en-US" dirty="0"/>
          </a:p>
          <a:p>
            <a:pPr fontAlgn="base"/>
            <a:r>
              <a:rPr lang="en-US" b="1" dirty="0" smtClean="0"/>
              <a:t>Case-2</a:t>
            </a:r>
            <a:r>
              <a:rPr lang="en-US" dirty="0" smtClean="0"/>
              <a:t> Maybe </a:t>
            </a:r>
            <a:r>
              <a:rPr lang="en-US" dirty="0"/>
              <a:t>you are designing a car, hoping to make it more aerodynamic, and you've come up with a function </a:t>
            </a:r>
            <a:r>
              <a:rPr lang="en-US" dirty="0" smtClean="0"/>
              <a:t>modeling </a:t>
            </a:r>
            <a:r>
              <a:rPr lang="en-US" dirty="0"/>
              <a:t>the total wind resistance as a function of many parameters that define the shape of your car, and you want to find the shape that will minimize the total resistance.</a:t>
            </a:r>
          </a:p>
          <a:p>
            <a:endParaRPr lang="en-IN" dirty="0"/>
          </a:p>
        </p:txBody>
      </p:sp>
      <p:sp>
        <p:nvSpPr>
          <p:cNvPr id="4" name="Slide Number Placeholder 3"/>
          <p:cNvSpPr>
            <a:spLocks noGrp="1"/>
          </p:cNvSpPr>
          <p:nvPr>
            <p:ph type="sldNum" sz="quarter" idx="12"/>
          </p:nvPr>
        </p:nvSpPr>
        <p:spPr/>
        <p:txBody>
          <a:bodyPr/>
          <a:lstStyle/>
          <a:p>
            <a:fld id="{4FAB73BC-B049-4115-A692-8D63A059BFB8}" type="slidenum">
              <a:rPr lang="en-US" smtClean="0"/>
              <a:pPr/>
              <a:t>2</a:t>
            </a:fld>
            <a:endParaRPr lang="en-US" dirty="0"/>
          </a:p>
        </p:txBody>
      </p:sp>
    </p:spTree>
    <p:extLst>
      <p:ext uri="{BB962C8B-B14F-4D97-AF65-F5344CB8AC3E}">
        <p14:creationId xmlns:p14="http://schemas.microsoft.com/office/powerpoint/2010/main" val="416339116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Optimizer</a:t>
            </a:r>
            <a:endParaRPr lang="en-IN" dirty="0"/>
          </a:p>
        </p:txBody>
      </p:sp>
      <p:sp>
        <p:nvSpPr>
          <p:cNvPr id="3" name="Content Placeholder 2"/>
          <p:cNvSpPr>
            <a:spLocks noGrp="1"/>
          </p:cNvSpPr>
          <p:nvPr>
            <p:ph idx="1"/>
          </p:nvPr>
        </p:nvSpPr>
        <p:spPr>
          <a:xfrm>
            <a:off x="591671" y="1402977"/>
            <a:ext cx="10972800" cy="4876800"/>
          </a:xfrm>
        </p:spPr>
        <p:txBody>
          <a:bodyPr/>
          <a:lstStyle/>
          <a:p>
            <a:r>
              <a:rPr lang="en-US" dirty="0"/>
              <a:t>In machine learning and artificial intelligence, the </a:t>
            </a:r>
            <a:r>
              <a:rPr lang="en-US" b="1" dirty="0"/>
              <a:t>way a computer "learns" </a:t>
            </a:r>
            <a:r>
              <a:rPr lang="en-US" dirty="0"/>
              <a:t>how to do something is commonly to </a:t>
            </a:r>
            <a:r>
              <a:rPr lang="en-US" b="1" dirty="0"/>
              <a:t>minimize some "cost function"</a:t>
            </a:r>
            <a:r>
              <a:rPr lang="en-US" dirty="0"/>
              <a:t> that the programmer has specified.</a:t>
            </a:r>
          </a:p>
          <a:p>
            <a:endParaRPr lang="en-US" dirty="0" smtClean="0"/>
          </a:p>
          <a:p>
            <a:r>
              <a:rPr lang="en-US" dirty="0" smtClean="0"/>
              <a:t>Deep </a:t>
            </a:r>
            <a:r>
              <a:rPr lang="en-US" dirty="0"/>
              <a:t>learning is a highly iterative process. We have to try out various </a:t>
            </a:r>
            <a:r>
              <a:rPr lang="en-US" b="1" dirty="0"/>
              <a:t>permutations of the </a:t>
            </a:r>
            <a:r>
              <a:rPr lang="en-US" b="1" dirty="0" err="1"/>
              <a:t>hyperparameters</a:t>
            </a:r>
            <a:r>
              <a:rPr lang="en-US" dirty="0"/>
              <a:t> to figure out which </a:t>
            </a:r>
            <a:r>
              <a:rPr lang="en-US" b="1" dirty="0"/>
              <a:t>combination</a:t>
            </a:r>
            <a:r>
              <a:rPr lang="en-US" dirty="0"/>
              <a:t> works </a:t>
            </a:r>
            <a:r>
              <a:rPr lang="en-US" b="1" dirty="0"/>
              <a:t>best</a:t>
            </a:r>
            <a:r>
              <a:rPr lang="en-US" dirty="0"/>
              <a:t>. </a:t>
            </a:r>
            <a:endParaRPr lang="en-US" dirty="0" smtClean="0"/>
          </a:p>
          <a:p>
            <a:endParaRPr lang="en-US" dirty="0" smtClean="0"/>
          </a:p>
          <a:p>
            <a:r>
              <a:rPr lang="en-US" b="1" dirty="0" smtClean="0"/>
              <a:t>Optimizers</a:t>
            </a:r>
            <a:r>
              <a:rPr lang="en-US" dirty="0" smtClean="0"/>
              <a:t> </a:t>
            </a:r>
            <a:r>
              <a:rPr lang="en-US" dirty="0"/>
              <a:t>are algorithms or methods </a:t>
            </a:r>
            <a:r>
              <a:rPr lang="en-US" b="1" dirty="0"/>
              <a:t>used to change the attributes</a:t>
            </a:r>
            <a:r>
              <a:rPr lang="en-US" dirty="0"/>
              <a:t> of your neural network such as weights and learning rate in order </a:t>
            </a:r>
            <a:r>
              <a:rPr lang="en-US" b="1" dirty="0"/>
              <a:t>to reduce the </a:t>
            </a:r>
            <a:r>
              <a:rPr lang="en-US" b="1" dirty="0" smtClean="0"/>
              <a:t>losses</a:t>
            </a:r>
            <a:r>
              <a:rPr lang="en-US" dirty="0" smtClean="0"/>
              <a:t>.</a:t>
            </a:r>
            <a:endParaRPr lang="en-IN" dirty="0"/>
          </a:p>
        </p:txBody>
      </p:sp>
      <p:sp>
        <p:nvSpPr>
          <p:cNvPr id="4" name="Slide Number Placeholder 3"/>
          <p:cNvSpPr>
            <a:spLocks noGrp="1"/>
          </p:cNvSpPr>
          <p:nvPr>
            <p:ph type="sldNum" sz="quarter" idx="12"/>
          </p:nvPr>
        </p:nvSpPr>
        <p:spPr/>
        <p:txBody>
          <a:bodyPr/>
          <a:lstStyle/>
          <a:p>
            <a:fld id="{4FAB73BC-B049-4115-A692-8D63A059BFB8}" type="slidenum">
              <a:rPr lang="en-US" smtClean="0"/>
              <a:pPr/>
              <a:t>3</a:t>
            </a:fld>
            <a:endParaRPr lang="en-US" dirty="0"/>
          </a:p>
        </p:txBody>
      </p:sp>
    </p:spTree>
    <p:extLst>
      <p:ext uri="{BB962C8B-B14F-4D97-AF65-F5344CB8AC3E}">
        <p14:creationId xmlns:p14="http://schemas.microsoft.com/office/powerpoint/2010/main" val="400185825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Gradient Descent</a:t>
            </a:r>
            <a:endParaRPr lang="en-IN" dirty="0"/>
          </a:p>
        </p:txBody>
      </p:sp>
      <p:sp>
        <p:nvSpPr>
          <p:cNvPr id="4" name="Slide Number Placeholder 3"/>
          <p:cNvSpPr>
            <a:spLocks noGrp="1"/>
          </p:cNvSpPr>
          <p:nvPr>
            <p:ph type="sldNum" sz="quarter" idx="12"/>
          </p:nvPr>
        </p:nvSpPr>
        <p:spPr/>
        <p:txBody>
          <a:bodyPr/>
          <a:lstStyle/>
          <a:p>
            <a:fld id="{4FAB73BC-B049-4115-A692-8D63A059BFB8}" type="slidenum">
              <a:rPr lang="en-US" smtClean="0"/>
              <a:pPr/>
              <a:t>4</a:t>
            </a:fld>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57835" y="1600200"/>
            <a:ext cx="9466730" cy="4876800"/>
          </a:xfrm>
          <a:prstGeom prst="rect">
            <a:avLst/>
          </a:prstGeom>
        </p:spPr>
      </p:pic>
    </p:spTree>
    <p:extLst>
      <p:ext uri="{BB962C8B-B14F-4D97-AF65-F5344CB8AC3E}">
        <p14:creationId xmlns:p14="http://schemas.microsoft.com/office/powerpoint/2010/main" val="216070458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b="1" dirty="0"/>
              <a:t>Gradient Descent</a:t>
            </a:r>
            <a:br>
              <a:rPr lang="en-IN" b="1" dirty="0"/>
            </a:br>
            <a:endParaRPr lang="en-IN" dirty="0"/>
          </a:p>
        </p:txBody>
      </p:sp>
      <p:sp>
        <p:nvSpPr>
          <p:cNvPr id="3" name="Content Placeholder 2"/>
          <p:cNvSpPr>
            <a:spLocks noGrp="1"/>
          </p:cNvSpPr>
          <p:nvPr>
            <p:ph idx="1"/>
          </p:nvPr>
        </p:nvSpPr>
        <p:spPr/>
        <p:txBody>
          <a:bodyPr/>
          <a:lstStyle/>
          <a:p>
            <a:r>
              <a:rPr lang="en-US" dirty="0" smtClean="0"/>
              <a:t>The Weight Matrix </a:t>
            </a:r>
            <a:r>
              <a:rPr lang="en-US" b="1" i="1" dirty="0" smtClean="0"/>
              <a:t>W</a:t>
            </a:r>
            <a:r>
              <a:rPr lang="en-US" dirty="0" smtClean="0"/>
              <a:t> is initialized randomly. We use gradient descent to minimize the Cost Function </a:t>
            </a:r>
            <a:r>
              <a:rPr lang="en-US" b="1" i="1" dirty="0" smtClean="0"/>
              <a:t>J</a:t>
            </a:r>
            <a:r>
              <a:rPr lang="en-US" dirty="0" smtClean="0"/>
              <a:t> and obtain the optimal Weight Matrix </a:t>
            </a:r>
            <a:r>
              <a:rPr lang="en-US" b="1" i="1" dirty="0" smtClean="0"/>
              <a:t>W </a:t>
            </a:r>
            <a:r>
              <a:rPr lang="en-US" dirty="0" smtClean="0"/>
              <a:t>and Bias</a:t>
            </a:r>
            <a:r>
              <a:rPr lang="en-US" b="1" i="1" dirty="0" smtClean="0"/>
              <a:t> b</a:t>
            </a:r>
            <a:r>
              <a:rPr lang="en-US" dirty="0" smtClean="0"/>
              <a:t>. Gradient descent is a first-order iterative optimization algorithm for finding the minimum of a function., </a:t>
            </a:r>
            <a:endParaRPr lang="en-IN" dirty="0"/>
          </a:p>
        </p:txBody>
      </p:sp>
      <p:sp>
        <p:nvSpPr>
          <p:cNvPr id="4" name="Slide Number Placeholder 3"/>
          <p:cNvSpPr>
            <a:spLocks noGrp="1"/>
          </p:cNvSpPr>
          <p:nvPr>
            <p:ph type="sldNum" sz="quarter" idx="12"/>
          </p:nvPr>
        </p:nvSpPr>
        <p:spPr/>
        <p:txBody>
          <a:bodyPr/>
          <a:lstStyle/>
          <a:p>
            <a:fld id="{4FAB73BC-B049-4115-A692-8D63A059BFB8}" type="slidenum">
              <a:rPr lang="en-US" smtClean="0"/>
              <a:pPr/>
              <a:t>5</a:t>
            </a:fld>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41937" y="3207964"/>
            <a:ext cx="4136651" cy="2439881"/>
          </a:xfrm>
          <a:prstGeom prst="rect">
            <a:avLst/>
          </a:prstGeom>
        </p:spPr>
      </p:pic>
      <p:sp>
        <p:nvSpPr>
          <p:cNvPr id="6" name="Rectangle 5"/>
          <p:cNvSpPr/>
          <p:nvPr/>
        </p:nvSpPr>
        <p:spPr>
          <a:xfrm>
            <a:off x="1447977" y="6095110"/>
            <a:ext cx="3265638" cy="461665"/>
          </a:xfrm>
          <a:prstGeom prst="rect">
            <a:avLst/>
          </a:prstGeom>
        </p:spPr>
        <p:txBody>
          <a:bodyPr wrap="none">
            <a:spAutoFit/>
          </a:bodyPr>
          <a:lstStyle/>
          <a:p>
            <a:r>
              <a:rPr lang="en-IN" sz="2400" b="1" dirty="0"/>
              <a:t>Alpha</a:t>
            </a:r>
            <a:r>
              <a:rPr lang="en-IN" sz="2400" dirty="0"/>
              <a:t> is learning Rate</a:t>
            </a:r>
            <a:endParaRPr lang="en-IN" sz="2400" dirty="0"/>
          </a:p>
        </p:txBody>
      </p:sp>
    </p:spTree>
    <p:extLst>
      <p:ext uri="{BB962C8B-B14F-4D97-AF65-F5344CB8AC3E}">
        <p14:creationId xmlns:p14="http://schemas.microsoft.com/office/powerpoint/2010/main" val="200532720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47005" y="1051255"/>
            <a:ext cx="5553137" cy="5131448"/>
          </a:xfrm>
          <a:prstGeom prst="rect">
            <a:avLst/>
          </a:prstGeom>
        </p:spPr>
      </p:pic>
      <p:sp>
        <p:nvSpPr>
          <p:cNvPr id="2" name="Title 1"/>
          <p:cNvSpPr>
            <a:spLocks noGrp="1"/>
          </p:cNvSpPr>
          <p:nvPr>
            <p:ph type="title"/>
          </p:nvPr>
        </p:nvSpPr>
        <p:spPr/>
        <p:txBody>
          <a:bodyPr>
            <a:normAutofit fontScale="90000"/>
          </a:bodyPr>
          <a:lstStyle/>
          <a:p>
            <a:r>
              <a:rPr lang="en-IN" b="1" dirty="0"/>
              <a:t>Gradient Descent</a:t>
            </a:r>
            <a:br>
              <a:rPr lang="en-IN" b="1" dirty="0"/>
            </a:br>
            <a:endParaRPr lang="en-IN" dirty="0"/>
          </a:p>
        </p:txBody>
      </p:sp>
      <p:sp>
        <p:nvSpPr>
          <p:cNvPr id="3" name="Content Placeholder 2"/>
          <p:cNvSpPr>
            <a:spLocks noGrp="1"/>
          </p:cNvSpPr>
          <p:nvPr>
            <p:ph idx="1"/>
          </p:nvPr>
        </p:nvSpPr>
        <p:spPr>
          <a:xfrm>
            <a:off x="358587" y="1178579"/>
            <a:ext cx="6437219" cy="4876800"/>
          </a:xfrm>
        </p:spPr>
        <p:txBody>
          <a:bodyPr>
            <a:normAutofit lnSpcReduction="10000"/>
          </a:bodyPr>
          <a:lstStyle/>
          <a:p>
            <a:pPr algn="just"/>
            <a:r>
              <a:rPr lang="en-US" b="1" dirty="0"/>
              <a:t>Case 1</a:t>
            </a:r>
            <a:r>
              <a:rPr lang="en-US" dirty="0"/>
              <a:t>. Let us assume that </a:t>
            </a:r>
            <a:r>
              <a:rPr lang="en-US" b="1" i="1" dirty="0"/>
              <a:t>W </a:t>
            </a:r>
            <a:r>
              <a:rPr lang="en-US" dirty="0"/>
              <a:t>was initialized with values less than the values at which it achieves a global minimum. The slope at that point, i.e., the partial derivative of </a:t>
            </a:r>
            <a:r>
              <a:rPr lang="en-US" b="1" i="1" dirty="0"/>
              <a:t>J</a:t>
            </a:r>
            <a:r>
              <a:rPr lang="en-US" dirty="0"/>
              <a:t> with respect to </a:t>
            </a:r>
            <a:r>
              <a:rPr lang="en-US" b="1" i="1" dirty="0"/>
              <a:t>W</a:t>
            </a:r>
            <a:r>
              <a:rPr lang="en-US" dirty="0"/>
              <a:t> is negative, and hence, the weight value </a:t>
            </a:r>
            <a:r>
              <a:rPr lang="en-US" b="1" i="1" dirty="0"/>
              <a:t>increases</a:t>
            </a:r>
            <a:r>
              <a:rPr lang="en-US" dirty="0"/>
              <a:t> according to the Gradient Descent’s equation.</a:t>
            </a:r>
          </a:p>
          <a:p>
            <a:pPr algn="just"/>
            <a:r>
              <a:rPr lang="en-US" b="1" dirty="0"/>
              <a:t>Case 2</a:t>
            </a:r>
            <a:r>
              <a:rPr lang="en-US" dirty="0"/>
              <a:t>. Let us assume that </a:t>
            </a:r>
            <a:r>
              <a:rPr lang="en-US" b="1" i="1" dirty="0"/>
              <a:t>W </a:t>
            </a:r>
            <a:r>
              <a:rPr lang="en-US" dirty="0"/>
              <a:t>was initialized with values more than the values at which it achieves a global minimum. The slope at that point, i.e., the partial derivative of </a:t>
            </a:r>
            <a:r>
              <a:rPr lang="en-US" b="1" i="1" dirty="0"/>
              <a:t>J</a:t>
            </a:r>
            <a:r>
              <a:rPr lang="en-US" dirty="0"/>
              <a:t> with respect to </a:t>
            </a:r>
            <a:r>
              <a:rPr lang="en-US" b="1" i="1" dirty="0"/>
              <a:t>W</a:t>
            </a:r>
            <a:r>
              <a:rPr lang="en-US" dirty="0"/>
              <a:t> is positive, and hence, the weight value </a:t>
            </a:r>
            <a:r>
              <a:rPr lang="en-US" b="1" i="1" dirty="0"/>
              <a:t>decreases</a:t>
            </a:r>
            <a:r>
              <a:rPr lang="en-US" dirty="0"/>
              <a:t> according to the Gradient Descent’s equation.</a:t>
            </a:r>
          </a:p>
          <a:p>
            <a:pPr algn="just"/>
            <a:endParaRPr lang="en-IN" dirty="0"/>
          </a:p>
        </p:txBody>
      </p:sp>
      <p:sp>
        <p:nvSpPr>
          <p:cNvPr id="4" name="Slide Number Placeholder 3"/>
          <p:cNvSpPr>
            <a:spLocks noGrp="1"/>
          </p:cNvSpPr>
          <p:nvPr>
            <p:ph type="sldNum" sz="quarter" idx="12"/>
          </p:nvPr>
        </p:nvSpPr>
        <p:spPr/>
        <p:txBody>
          <a:bodyPr/>
          <a:lstStyle/>
          <a:p>
            <a:fld id="{4FAB73BC-B049-4115-A692-8D63A059BFB8}" type="slidenum">
              <a:rPr lang="en-US" smtClean="0"/>
              <a:pPr/>
              <a:t>6</a:t>
            </a:fld>
            <a:endParaRPr lang="en-US" dirty="0"/>
          </a:p>
        </p:txBody>
      </p:sp>
    </p:spTree>
    <p:extLst>
      <p:ext uri="{BB962C8B-B14F-4D97-AF65-F5344CB8AC3E}">
        <p14:creationId xmlns:p14="http://schemas.microsoft.com/office/powerpoint/2010/main" val="328734394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Gradient Descent</a:t>
            </a:r>
            <a:endParaRPr lang="en-IN"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46730" y="3379470"/>
            <a:ext cx="7440706" cy="3478530"/>
          </a:xfrm>
        </p:spPr>
      </p:pic>
      <p:sp>
        <p:nvSpPr>
          <p:cNvPr id="4" name="Slide Number Placeholder 3"/>
          <p:cNvSpPr>
            <a:spLocks noGrp="1"/>
          </p:cNvSpPr>
          <p:nvPr>
            <p:ph type="sldNum" sz="quarter" idx="12"/>
          </p:nvPr>
        </p:nvSpPr>
        <p:spPr/>
        <p:txBody>
          <a:bodyPr/>
          <a:lstStyle/>
          <a:p>
            <a:fld id="{4FAB73BC-B049-4115-A692-8D63A059BFB8}" type="slidenum">
              <a:rPr lang="en-US" smtClean="0"/>
              <a:pPr/>
              <a:t>7</a:t>
            </a:fld>
            <a:endParaRPr lang="en-US" dirty="0"/>
          </a:p>
        </p:txBody>
      </p:sp>
      <p:sp>
        <p:nvSpPr>
          <p:cNvPr id="6" name="Rectangle 5"/>
          <p:cNvSpPr/>
          <p:nvPr/>
        </p:nvSpPr>
        <p:spPr>
          <a:xfrm>
            <a:off x="412376" y="1380670"/>
            <a:ext cx="11600330" cy="1938992"/>
          </a:xfrm>
          <a:prstGeom prst="rect">
            <a:avLst/>
          </a:prstGeom>
        </p:spPr>
        <p:txBody>
          <a:bodyPr wrap="square">
            <a:spAutoFit/>
          </a:bodyPr>
          <a:lstStyle/>
          <a:p>
            <a:pPr marL="342900" indent="-342900">
              <a:buFont typeface="+mj-lt"/>
              <a:buAutoNum type="arabicPeriod"/>
            </a:pPr>
            <a:r>
              <a:rPr lang="en-US" sz="2400" dirty="0"/>
              <a:t>Calculate </a:t>
            </a:r>
            <a:r>
              <a:rPr lang="en-US" sz="2400" dirty="0"/>
              <a:t>what a small change in each individual weight would do to the loss function (i.e. which direction should the hiker walk in</a:t>
            </a:r>
            <a:r>
              <a:rPr lang="en-US" sz="2400" dirty="0"/>
              <a:t>)</a:t>
            </a:r>
          </a:p>
          <a:p>
            <a:pPr marL="342900" indent="-342900">
              <a:buFont typeface="+mj-lt"/>
              <a:buAutoNum type="arabicPeriod"/>
            </a:pPr>
            <a:r>
              <a:rPr lang="en-US" sz="2400" dirty="0"/>
              <a:t>Adjust </a:t>
            </a:r>
            <a:r>
              <a:rPr lang="en-US" sz="2400" dirty="0"/>
              <a:t>each individual weight based on its gradient (i.e. take a small step in the determined direction)</a:t>
            </a:r>
          </a:p>
          <a:p>
            <a:pPr marL="342900" indent="-342900">
              <a:buFont typeface="+mj-lt"/>
              <a:buAutoNum type="arabicPeriod"/>
            </a:pPr>
            <a:r>
              <a:rPr lang="en-US" sz="2400" dirty="0"/>
              <a:t>Keep doing steps #1 and #2 until the loss function gets as low as possible</a:t>
            </a:r>
          </a:p>
        </p:txBody>
      </p:sp>
      <p:cxnSp>
        <p:nvCxnSpPr>
          <p:cNvPr id="10" name="Straight Arrow Connector 9"/>
          <p:cNvCxnSpPr/>
          <p:nvPr/>
        </p:nvCxnSpPr>
        <p:spPr>
          <a:xfrm>
            <a:off x="1165412" y="6687671"/>
            <a:ext cx="10219764" cy="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1165412" y="3514165"/>
            <a:ext cx="0" cy="3173506"/>
          </a:xfrm>
          <a:prstGeom prst="straightConnector1">
            <a:avLst/>
          </a:prstGeom>
          <a:ln w="19050" cmpd="sng">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412376" y="4876800"/>
            <a:ext cx="697627" cy="369332"/>
          </a:xfrm>
          <a:prstGeom prst="rect">
            <a:avLst/>
          </a:prstGeom>
          <a:noFill/>
        </p:spPr>
        <p:txBody>
          <a:bodyPr wrap="none" rtlCol="0">
            <a:spAutoFit/>
          </a:bodyPr>
          <a:lstStyle/>
          <a:p>
            <a:r>
              <a:rPr lang="en-IN" b="1" dirty="0" smtClean="0"/>
              <a:t>Cost</a:t>
            </a:r>
            <a:endParaRPr lang="en-IN" b="1" dirty="0"/>
          </a:p>
        </p:txBody>
      </p:sp>
      <p:sp>
        <p:nvSpPr>
          <p:cNvPr id="14" name="TextBox 13"/>
          <p:cNvSpPr txBox="1"/>
          <p:nvPr/>
        </p:nvSpPr>
        <p:spPr>
          <a:xfrm>
            <a:off x="10363200" y="6329082"/>
            <a:ext cx="949940" cy="369332"/>
          </a:xfrm>
          <a:prstGeom prst="rect">
            <a:avLst/>
          </a:prstGeom>
          <a:noFill/>
        </p:spPr>
        <p:txBody>
          <a:bodyPr wrap="none" rtlCol="0">
            <a:spAutoFit/>
          </a:bodyPr>
          <a:lstStyle/>
          <a:p>
            <a:r>
              <a:rPr lang="en-IN" b="1" dirty="0" smtClean="0"/>
              <a:t>Weight</a:t>
            </a:r>
            <a:endParaRPr lang="en-IN" b="1" dirty="0"/>
          </a:p>
        </p:txBody>
      </p:sp>
    </p:spTree>
    <p:extLst>
      <p:ext uri="{BB962C8B-B14F-4D97-AF65-F5344CB8AC3E}">
        <p14:creationId xmlns:p14="http://schemas.microsoft.com/office/powerpoint/2010/main" val="17317735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Convex Optimization</a:t>
            </a:r>
            <a:endParaRPr lang="en-IN" dirty="0"/>
          </a:p>
        </p:txBody>
      </p:sp>
      <p:sp>
        <p:nvSpPr>
          <p:cNvPr id="3" name="Content Placeholder 2"/>
          <p:cNvSpPr>
            <a:spLocks noGrp="1"/>
          </p:cNvSpPr>
          <p:nvPr>
            <p:ph idx="1"/>
          </p:nvPr>
        </p:nvSpPr>
        <p:spPr>
          <a:xfrm>
            <a:off x="609600" y="1402977"/>
            <a:ext cx="10972800" cy="4876800"/>
          </a:xfrm>
        </p:spPr>
        <p:txBody>
          <a:bodyPr/>
          <a:lstStyle/>
          <a:p>
            <a:r>
              <a:rPr lang="en-US" i="1" dirty="0">
                <a:hlinkClick r:id="rId2"/>
              </a:rPr>
              <a:t>Convex optimization</a:t>
            </a:r>
            <a:r>
              <a:rPr lang="en-US" dirty="0"/>
              <a:t> involves a function in which there is only one optimum, corresponding to the global optimum (maximum or minimum). There is no concept of local optima for convex optimization problems, making them relatively easy to solve</a:t>
            </a:r>
            <a:endParaRPr lang="en-IN" dirty="0"/>
          </a:p>
        </p:txBody>
      </p:sp>
      <p:sp>
        <p:nvSpPr>
          <p:cNvPr id="4" name="Slide Number Placeholder 3"/>
          <p:cNvSpPr>
            <a:spLocks noGrp="1"/>
          </p:cNvSpPr>
          <p:nvPr>
            <p:ph type="sldNum" sz="quarter" idx="12"/>
          </p:nvPr>
        </p:nvSpPr>
        <p:spPr/>
        <p:txBody>
          <a:bodyPr/>
          <a:lstStyle/>
          <a:p>
            <a:fld id="{4FAB73BC-B049-4115-A692-8D63A059BFB8}" type="slidenum">
              <a:rPr lang="en-US" smtClean="0"/>
              <a:pPr/>
              <a:t>8</a:t>
            </a:fld>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08612" y="2638363"/>
            <a:ext cx="7392307" cy="4640978"/>
          </a:xfrm>
          <a:prstGeom prst="rect">
            <a:avLst/>
          </a:prstGeom>
        </p:spPr>
      </p:pic>
    </p:spTree>
    <p:extLst>
      <p:ext uri="{BB962C8B-B14F-4D97-AF65-F5344CB8AC3E}">
        <p14:creationId xmlns:p14="http://schemas.microsoft.com/office/powerpoint/2010/main" val="304574032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Non-Convex Optimization</a:t>
            </a:r>
            <a:endParaRPr lang="en-IN" dirty="0"/>
          </a:p>
        </p:txBody>
      </p:sp>
      <p:sp>
        <p:nvSpPr>
          <p:cNvPr id="3" name="Content Placeholder 2"/>
          <p:cNvSpPr>
            <a:spLocks noGrp="1"/>
          </p:cNvSpPr>
          <p:nvPr>
            <p:ph idx="1"/>
          </p:nvPr>
        </p:nvSpPr>
        <p:spPr/>
        <p:txBody>
          <a:bodyPr/>
          <a:lstStyle/>
          <a:p>
            <a:r>
              <a:rPr lang="en-US" i="1" dirty="0"/>
              <a:t>Non-convex optimization</a:t>
            </a:r>
            <a:r>
              <a:rPr lang="en-US" dirty="0"/>
              <a:t> involves a function which has multiple optima, only one of which is the global optima. Depending on the loss surface, it can be very difficult to locate the global optima</a:t>
            </a:r>
            <a:endParaRPr lang="en-IN" dirty="0"/>
          </a:p>
        </p:txBody>
      </p:sp>
      <p:sp>
        <p:nvSpPr>
          <p:cNvPr id="4" name="Slide Number Placeholder 3"/>
          <p:cNvSpPr>
            <a:spLocks noGrp="1"/>
          </p:cNvSpPr>
          <p:nvPr>
            <p:ph type="sldNum" sz="quarter" idx="12"/>
          </p:nvPr>
        </p:nvSpPr>
        <p:spPr/>
        <p:txBody>
          <a:bodyPr/>
          <a:lstStyle/>
          <a:p>
            <a:fld id="{4FAB73BC-B049-4115-A692-8D63A059BFB8}" type="slidenum">
              <a:rPr lang="en-US" smtClean="0"/>
              <a:pPr/>
              <a:t>9</a:t>
            </a:fld>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2541" y="2889375"/>
            <a:ext cx="9328684" cy="4640978"/>
          </a:xfrm>
          <a:prstGeom prst="rect">
            <a:avLst/>
          </a:prstGeom>
        </p:spPr>
      </p:pic>
    </p:spTree>
    <p:extLst>
      <p:ext uri="{BB962C8B-B14F-4D97-AF65-F5344CB8AC3E}">
        <p14:creationId xmlns:p14="http://schemas.microsoft.com/office/powerpoint/2010/main" val="4041899772"/>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larity">
  <a:themeElements>
    <a:clrScheme name="Clarity">
      <a:dk1>
        <a:srgbClr val="292934"/>
      </a:dk1>
      <a:lt1>
        <a:srgbClr val="FFFFFF"/>
      </a:lt1>
      <a:dk2>
        <a:srgbClr val="D2533C"/>
      </a:dk2>
      <a:lt2>
        <a:srgbClr val="F3F2DC"/>
      </a:lt2>
      <a:accent1>
        <a:srgbClr val="93A299"/>
      </a:accent1>
      <a:accent2>
        <a:srgbClr val="AD8F67"/>
      </a:accent2>
      <a:accent3>
        <a:srgbClr val="726056"/>
      </a:accent3>
      <a:accent4>
        <a:srgbClr val="4C5A6A"/>
      </a:accent4>
      <a:accent5>
        <a:srgbClr val="808DA0"/>
      </a:accent5>
      <a:accent6>
        <a:srgbClr val="79463D"/>
      </a:accent6>
      <a:hlink>
        <a:srgbClr val="0000FF"/>
      </a:hlink>
      <a:folHlink>
        <a:srgbClr val="800080"/>
      </a:folHlink>
    </a:clrScheme>
    <a:fontScheme name="Office Classic 2">
      <a:maj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Clarity</Template>
  <TotalTime>1765</TotalTime>
  <Words>453</Words>
  <Application>Microsoft Office PowerPoint</Application>
  <PresentationFormat>Custom</PresentationFormat>
  <Paragraphs>95</Paragraphs>
  <Slides>18</Slides>
  <Notes>0</Notes>
  <HiddenSlides>0</HiddenSlides>
  <MMClips>0</MMClips>
  <ScaleCrop>false</ScaleCrop>
  <HeadingPairs>
    <vt:vector size="4" baseType="variant">
      <vt:variant>
        <vt:lpstr>Theme</vt:lpstr>
      </vt:variant>
      <vt:variant>
        <vt:i4>1</vt:i4>
      </vt:variant>
      <vt:variant>
        <vt:lpstr>Slide Titles</vt:lpstr>
      </vt:variant>
      <vt:variant>
        <vt:i4>18</vt:i4>
      </vt:variant>
    </vt:vector>
  </HeadingPairs>
  <TitlesOfParts>
    <vt:vector size="19" baseType="lpstr">
      <vt:lpstr>Clarity</vt:lpstr>
      <vt:lpstr>Optimizer</vt:lpstr>
      <vt:lpstr>Minimization/ Maximization of Cost Function</vt:lpstr>
      <vt:lpstr>Optimizer</vt:lpstr>
      <vt:lpstr>Gradient Descent</vt:lpstr>
      <vt:lpstr>Gradient Descent </vt:lpstr>
      <vt:lpstr>Gradient Descent </vt:lpstr>
      <vt:lpstr>Gradient Descent</vt:lpstr>
      <vt:lpstr>Convex Optimization</vt:lpstr>
      <vt:lpstr>Non-Convex Optimization</vt:lpstr>
      <vt:lpstr>Local Minima, Global Minima and Saddle Point</vt:lpstr>
      <vt:lpstr>Stochastic Gradient Descent </vt:lpstr>
      <vt:lpstr>Momentum</vt:lpstr>
      <vt:lpstr>SGD with and without Momentum </vt:lpstr>
      <vt:lpstr>Adagrad </vt:lpstr>
      <vt:lpstr>RMSprop </vt:lpstr>
      <vt:lpstr>Adam </vt:lpstr>
      <vt:lpstr> Visualization of the Optimization Algorithms </vt:lpstr>
      <vt:lpstr> Which optimizer should we use? </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Numpy and Scipy</dc:title>
  <dc:creator>Jimmy Briggs</dc:creator>
  <cp:lastModifiedBy>Windows User</cp:lastModifiedBy>
  <cp:revision>112</cp:revision>
  <dcterms:created xsi:type="dcterms:W3CDTF">2018-02-04T03:42:23Z</dcterms:created>
  <dcterms:modified xsi:type="dcterms:W3CDTF">2019-12-13T12:11:29Z</dcterms:modified>
</cp:coreProperties>
</file>